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77" r:id="rId4"/>
    <p:sldId id="257" r:id="rId5"/>
    <p:sldId id="259" r:id="rId6"/>
    <p:sldId id="260" r:id="rId7"/>
    <p:sldId id="267" r:id="rId8"/>
    <p:sldId id="261" r:id="rId9"/>
    <p:sldId id="268" r:id="rId10"/>
    <p:sldId id="262" r:id="rId11"/>
    <p:sldId id="269" r:id="rId12"/>
    <p:sldId id="263" r:id="rId13"/>
    <p:sldId id="270" r:id="rId14"/>
    <p:sldId id="264" r:id="rId15"/>
    <p:sldId id="271" r:id="rId16"/>
    <p:sldId id="265" r:id="rId17"/>
    <p:sldId id="266" r:id="rId18"/>
    <p:sldId id="272" r:id="rId19"/>
    <p:sldId id="278" r:id="rId20"/>
    <p:sldId id="279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8791B-ACE6-4A7F-A24C-80E3AFB90473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166F-90A9-49DD-A8E9-AF83C54A3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Эти стихи</a:t>
            </a:r>
            <a:r>
              <a:rPr lang="ru-RU" baseline="0" dirty="0" smtClean="0"/>
              <a:t> написала психолог Л.А. </a:t>
            </a:r>
            <a:r>
              <a:rPr lang="ru-RU" baseline="0" dirty="0" err="1" smtClean="0"/>
              <a:t>Булдакова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166F-90A9-49DD-A8E9-AF83C54A30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150-7A51-404D-BCFD-8F589C2ACD1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CB58-534A-4190-9773-F8E304B42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150-7A51-404D-BCFD-8F589C2ACD1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CB58-534A-4190-9773-F8E304B42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150-7A51-404D-BCFD-8F589C2ACD1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CB58-534A-4190-9773-F8E304B42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150-7A51-404D-BCFD-8F589C2ACD1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CB58-534A-4190-9773-F8E304B42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150-7A51-404D-BCFD-8F589C2ACD1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CB58-534A-4190-9773-F8E304B42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150-7A51-404D-BCFD-8F589C2ACD1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CB58-534A-4190-9773-F8E304B42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150-7A51-404D-BCFD-8F589C2ACD1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CB58-534A-4190-9773-F8E304B42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150-7A51-404D-BCFD-8F589C2ACD1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CB58-534A-4190-9773-F8E304B42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150-7A51-404D-BCFD-8F589C2ACD1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CB58-534A-4190-9773-F8E304B42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150-7A51-404D-BCFD-8F589C2ACD1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CB58-534A-4190-9773-F8E304B42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8150-7A51-404D-BCFD-8F589C2ACD1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CB58-534A-4190-9773-F8E304B42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D8150-7A51-404D-BCFD-8F589C2ACD1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2CB58-534A-4190-9773-F8E304B42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ychologos.ru/articles/view/detskiy-negativiz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sychologos.ru/images/a/af/Detskiy_negativizm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ru/url?sa=i&amp;rct=j&amp;q=&amp;esrc=s&amp;source=images&amp;cd=&amp;cad=rja&amp;uact=8&amp;ved=2ahUKEwjVxNmptvvZAhVHVSwKHVc0DNkQjRx6BAgAEAU&amp;url=http://www.psychologos.ru/articles/view/kak-pomoch-rebenku-stat-samostoyatelnym&amp;psig=AOvVaw16LFvvkkDJeFCWAmi4vJP3&amp;ust=1521653268671744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gertmany.ru/wp-content/uploads/2016/10/krizis-treh-let-34-e1477085962119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ru/url?sa=i&amp;rct=j&amp;q=&amp;esrc=s&amp;source=images&amp;cd=&amp;cad=rja&amp;uact=8&amp;ved=2ahUKEwi15ZWE9fjZAhWsJJoKHQAtATYQjRx6BAgAEAU&amp;url=http://familyexpert.ru/parents/krisis-3years&amp;psig=AOvVaw23ecvZ6bLfSpu6DTk2kLeW&amp;ust=1521567026767190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ru/url?sa=i&amp;rct=j&amp;q=&amp;esrc=s&amp;source=images&amp;cd=&amp;cad=rja&amp;uact=8&amp;ved=2ahUKEwi1t-ul9fjZAhVoYpoKHWbZB7UQjRx6BAgAEAU&amp;url=http://detki.guru/psihologiya-rebenka/kak-dejstvovat-esli-u-rebenka-proyavlyaetsya-krizis-treh-let.html&amp;psig=AOvVaw2kOep9aT8lNuG64-o8XDJS&amp;ust=1521567093619445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ru/url?sa=i&amp;rct=j&amp;q=&amp;esrc=s&amp;source=images&amp;cd=&amp;cad=rja&amp;uact=8&amp;ved=2ahUKEwi2tKjCuPvZAhWEjiwKHTULASsQjRx6BAgAEAU&amp;url=http://www.wclub.ru/ru/articles/relationship/5326/&amp;psig=AOvVaw0rm6RZQwGh_9qMDdU_d5cj&amp;ust=1521653846987094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ru/url?sa=i&amp;rct=j&amp;q=&amp;esrc=s&amp;source=images&amp;cd=&amp;cad=rja&amp;uact=8&amp;ved=2ahUKEwjhi6CDxv_ZAhVqhaYKHce5AQEQjRx6BAgAEAU&amp;url=https://www.ozon.ru/person/361917/&amp;psig=AOvVaw0DwhnE3HWgFO5KPPnvLHPI&amp;ust=1521794899525889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ru/url?sa=i&amp;rct=j&amp;q=&amp;esrc=s&amp;source=images&amp;cd=&amp;cad=rja&amp;uact=8&amp;ved=2ahUKEwjtxPaRu_vZAhUECiwKHeUQA0kQjRx6BAgAEAU&amp;url=https://legkopolezno.ru/tsennosti/semya-i-lyubov/schastlivaya-semya/&amp;psig=AOvVaw3ZpQUf29HleOhhtaNawOSn&amp;ust=1521654165361048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os.ru/images/9/95/Krizis_rebenka_3-h_let-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%D0%A4%D0%B0%D0%B9%D0%BB:LSVygotsky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sychologos.ru/articles/view/detskiy-negativizm.-sovety-roditelya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s://www.google.ru/url?sa=i&amp;rct=j&amp;q=&amp;esrc=s&amp;source=images&amp;cd=&amp;cad=rja&amp;uact=8&amp;ved=2ahUKEwjIrOe4rvXZAhXjhaYKHbBSDCcQjRx6BAgAEAU&amp;url=http://www.economicportal.ru/ponyatiya-all/ierarhiya-potrebnostej-po-maslow.html&amp;psig=AOvVaw2uVXAM2LMTa2QXOsuDtTmQ&amp;ust=152144489768554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ru/url?sa=i&amp;rct=j&amp;q=&amp;esrc=s&amp;source=images&amp;cd=&amp;cad=rja&amp;uact=8&amp;ved=2ahUKEwiate2A8_jZAhXCA5oKHai1AxoQjRx6BAgAEAU&amp;url=http://3-years.ru/razvitie/detskoe-upryamstvo.html&amp;psig=AOvVaw1dagrX_2cx-BjuQHiyJHve&amp;ust=1521566446987062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071678"/>
            <a:ext cx="6272202" cy="1470025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«Кризис трёх лет»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642918"/>
            <a:ext cx="73934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</a:t>
            </a:r>
            <a:r>
              <a:rPr lang="ru-RU" dirty="0" err="1" smtClean="0"/>
              <a:t>общеразвивающего</a:t>
            </a:r>
            <a:r>
              <a:rPr lang="ru-RU" dirty="0" smtClean="0"/>
              <a:t> вида № 4»</a:t>
            </a:r>
            <a:endParaRPr lang="ru-RU" dirty="0"/>
          </a:p>
        </p:txBody>
      </p:sp>
      <p:pic>
        <p:nvPicPr>
          <p:cNvPr id="5" name="Рисунок 4" descr="Детский негативизм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929066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Строптивость - неподчинение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Данный </a:t>
            </a:r>
            <a:r>
              <a:rPr lang="ru-RU" dirty="0"/>
              <a:t>симптом безличен, направлен не против лица, а против норм воспитания, против образа жизни, который сложился за 3 года. Строптивость выражается в пренебрежительном жесте и словах «Да ну», которыми ребенок отвечает на все предложения.</a:t>
            </a:r>
          </a:p>
        </p:txBody>
      </p:sp>
      <p:pic>
        <p:nvPicPr>
          <p:cNvPr id="5" name="Содержимое 4" descr="http://www.psychologos.ru/images/a/af/Detskiy_negativizm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08415"/>
            <a:ext cx="4038600" cy="270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Положительный момент: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У ребенка формируются собственные ценности. По этому симптому родители должны догадаться, что социальная ситуация развития, которая сложилась у ребенка должна быть изменена. Взрослые должны перестроиться, должны перестать выполнять за ребенком то, с чем он может справиться сам. Но это не так-то просто.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Своеволие или «</a:t>
            </a:r>
            <a:r>
              <a:rPr lang="ru-RU" dirty="0" err="1" smtClean="0"/>
              <a:t>Я-сам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стремление </a:t>
            </a:r>
            <a:r>
              <a:rPr lang="ru-RU" dirty="0"/>
              <a:t>все делать самому. </a:t>
            </a:r>
          </a:p>
        </p:txBody>
      </p:sp>
      <p:pic>
        <p:nvPicPr>
          <p:cNvPr id="5" name="Содержимое 4" descr="https://ic.pics.livejournal.com/usser_live/72204584/121768/121768_100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4"/>
            <a:ext cx="4143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Положительная сторона симптома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формируется </a:t>
            </a:r>
            <a:r>
              <a:rPr lang="ru-RU" dirty="0"/>
              <a:t>самостоятельность, ребенок постепенно переходит на самообслуживание.</a:t>
            </a:r>
          </a:p>
        </p:txBody>
      </p:sp>
      <p:pic>
        <p:nvPicPr>
          <p:cNvPr id="5" name="Содержимое 4" descr="Картинки по запросу самостоятельность ребёнка в  три года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4038600" cy="290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Протест - бунт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эмоциональное </a:t>
            </a:r>
            <a:r>
              <a:rPr lang="ru-RU" dirty="0"/>
              <a:t>состояние похожее на состояние войны с окружающим миром.</a:t>
            </a:r>
          </a:p>
        </p:txBody>
      </p:sp>
      <p:pic>
        <p:nvPicPr>
          <p:cNvPr id="5" name="Содержимое 4" descr="КРИЗИС РЕБЕНКА ТРЕХ ЛЕТ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357430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Положительная сторона симптома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+</a:t>
            </a:r>
          </a:p>
          <a:p>
            <a:r>
              <a:rPr lang="ru-RU" dirty="0"/>
              <a:t>дает ребенку энергию на свершения, для того, чтобы сделать все то, что ему предстоит, а именно, отделиться от родителей и начать многие вещи делать самому.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-</a:t>
            </a:r>
          </a:p>
          <a:p>
            <a:r>
              <a:rPr lang="ru-RU" dirty="0"/>
              <a:t>выливается в частые ссоры с родителями.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Обесценивание</a:t>
            </a:r>
            <a:r>
              <a:rPr lang="ru-RU" sz="3100" dirty="0"/>
              <a:t> – ребенок начинает ругаться, дразнить и обзывать родителей.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/>
              <a:t>Отрицательное проявление этого симптома: </a:t>
            </a:r>
          </a:p>
          <a:p>
            <a:pPr lvl="0"/>
            <a:r>
              <a:rPr lang="ru-RU" dirty="0"/>
              <a:t>может начать употреблять нецензурные слова, которые раньше никто в доме не употреблял;</a:t>
            </a:r>
          </a:p>
          <a:p>
            <a:pPr lvl="0"/>
            <a:r>
              <a:rPr lang="ru-RU" dirty="0"/>
              <a:t>в языке появляются выражения, означающие все плохое, негативное;</a:t>
            </a:r>
          </a:p>
          <a:p>
            <a:pPr lvl="0"/>
            <a:r>
              <a:rPr lang="ru-RU" dirty="0"/>
              <a:t>иногда дети обзывают мам или бабушек грубыми словами;</a:t>
            </a:r>
          </a:p>
          <a:p>
            <a:pPr lvl="0"/>
            <a:r>
              <a:rPr lang="ru-RU" dirty="0"/>
              <a:t>могут потерять ценность любимые игрушки, книги, и тогда он может бросать их на пол, рвать и т. д.</a:t>
            </a:r>
          </a:p>
        </p:txBody>
      </p:sp>
      <p:pic>
        <p:nvPicPr>
          <p:cNvPr id="5" name="Содержимое 4" descr="Картинки по запросу обесценивание ребёнка 3 лет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9786"/>
            <a:ext cx="4038600" cy="268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Деспотизм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выражается </a:t>
            </a:r>
            <a:r>
              <a:rPr lang="ru-RU" dirty="0"/>
              <a:t>в том, что ребенок  пытается заставить окружающих плясать под его дудку, подчинить себе все и вся.</a:t>
            </a:r>
          </a:p>
          <a:p>
            <a:endParaRPr lang="ru-RU" dirty="0"/>
          </a:p>
        </p:txBody>
      </p:sp>
      <p:pic>
        <p:nvPicPr>
          <p:cNvPr id="5" name="Содержимое 4" descr="Картинки по запросу деспотизм ребёнка 3 лет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20347"/>
            <a:ext cx="4038600" cy="268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Влияние симптома на развитие личности ребёнка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/>
              <a:t>Положительная сторона симптома – формирование воли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/>
              <a:t>Ребенок приложит максимум усилий, чтобы мир подстроился под его интересы и желания, формируется умение стоять на своем, отстаивать свою позицию.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200" dirty="0" smtClean="0"/>
              <a:t>Если </a:t>
            </a:r>
            <a:r>
              <a:rPr lang="ru-RU" sz="2200" dirty="0"/>
              <a:t>в семье несколько детей, этот симптом можно назвать ревностью. Ребенок стремится к власти и поэтому проявляет ревность к братьям и сестрам, с которыми он должен разделять власть.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Картинки по запросу ребёнок ревнует к младшим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00438"/>
            <a:ext cx="30543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Правило мудрых родителей: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Я не вмешиваюсь в дело, которым занят ребёнок, если он не просит  о помощи!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929058" y="2786058"/>
            <a:ext cx="500066" cy="64294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00298" y="3786190"/>
            <a:ext cx="3500462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тобой всё в порядке! Ты, конечно, справишься!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Психологический портрет ребёнка третьего года жизни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http://www.amalfi-studio.ru/files/365/razvitie-melkoj-motoriki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2" y="1624806"/>
            <a:ext cx="35718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786446" y="1785926"/>
            <a:ext cx="135732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Ребёнок активен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215074" y="3000372"/>
            <a:ext cx="571504" cy="50006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86446" y="3571876"/>
            <a:ext cx="157163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Ограничения со стороны взрослых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5786446" y="5072074"/>
            <a:ext cx="1466848" cy="1352548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 b="1" dirty="0" smtClean="0"/>
          </a:p>
          <a:p>
            <a:pPr algn="ctr"/>
            <a:r>
              <a:rPr lang="ru-RU" sz="1600" b="1" dirty="0" smtClean="0"/>
              <a:t>Кризис трёх лет</a:t>
            </a:r>
            <a:endParaRPr lang="ru-RU" sz="1600" b="1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6286512" y="4500570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Картинки по запросу гиппенрейтер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2143120" cy="219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Задание для взрослых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857628"/>
            <a:ext cx="3786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Ю. Б. </a:t>
            </a:r>
            <a:r>
              <a:rPr lang="ru-RU" dirty="0" err="1" smtClean="0"/>
              <a:t>Гиппенре́йтер</a:t>
            </a:r>
            <a:r>
              <a:rPr lang="ru-RU" dirty="0" smtClean="0"/>
              <a:t> (25.03.1930 г)—отечественный психолог, специалист по экспериментальной психологии, системной семейной психотерапии, </a:t>
            </a:r>
            <a:r>
              <a:rPr lang="ru-RU" dirty="0" err="1" smtClean="0"/>
              <a:t>нейро-лингвистическому</a:t>
            </a:r>
            <a:r>
              <a:rPr lang="ru-RU" dirty="0" smtClean="0"/>
              <a:t> программированию. Автор многочисленных публикаций по психологии.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3438" y="1714488"/>
            <a:ext cx="407196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Составляем список дел, с которыми ребёнок, в принципе, может справиться самостоятельно, хотя и не всегда совершенно.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357950" y="3000372"/>
            <a:ext cx="285752" cy="285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3357562"/>
            <a:ext cx="407196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Выбираем несколько и не вмешиваемся в их выполнение.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 В конце одобряем старания малыша, несмотря на их результат.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286512" y="4857760"/>
            <a:ext cx="357190" cy="357190"/>
          </a:xfrm>
          <a:prstGeom prst="downArrow">
            <a:avLst>
              <a:gd name="adj1" fmla="val 5680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3438" y="5214950"/>
            <a:ext cx="414340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Запоминаем 2-3 ошибки которые показались досадными.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Выбираем спокойное время, подходящий  тон, чтобы поговорить с ребёнком.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8" y="3500438"/>
            <a:ext cx="2257412" cy="26257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Правильное отношение взрослых к возрастным особенностям поведения ребенка, поможет ему выйти из кризисного состояния не допустив закрепления его крайних проявлений.  А чтобы взаимодействие с малышом имело правильное направление, необходимо определять, понимать и удовлетворить его потребности, чтобы сделать ребенка счастливым.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Картинки по запросу счастливая семья фото">
            <a:hlinkClick r:id="rId2" tgtFrame="&quot;_blank&quot;"/>
          </p:cNvPr>
          <p:cNvPicPr/>
          <p:nvPr/>
        </p:nvPicPr>
        <p:blipFill>
          <a:blip r:embed="rId3" cstate="print"/>
          <a:srcRect l="7215" t="9025" r="2591"/>
          <a:stretch>
            <a:fillRect/>
          </a:stretch>
        </p:blipFill>
        <p:spPr bwMode="auto">
          <a:xfrm>
            <a:off x="3500430" y="1785926"/>
            <a:ext cx="5357850" cy="360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Благодарим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https://deti.mail.ru/pic/photolib/2013/09/15/Depositphotos_29602615_s8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Возникновение кризиса трёх лет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    Стремление ребёнка к самостоятельности – ядро переживания приближающегося кризиса. Возникшее противоречие  - психологический механизм, который «запускает» кризис трёх лет.</a:t>
            </a:r>
            <a:endParaRPr lang="ru-RU" b="1" dirty="0"/>
          </a:p>
        </p:txBody>
      </p:sp>
      <p:pic>
        <p:nvPicPr>
          <p:cNvPr id="5" name="Содержимое 4" descr="Вебинар для родителей с Людмилой Петрановской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41529" b="-103"/>
          <a:stretch>
            <a:fillRect/>
          </a:stretch>
        </p:blipFill>
        <p:spPr bwMode="auto">
          <a:xfrm>
            <a:off x="4996691" y="1714488"/>
            <a:ext cx="3341618" cy="405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Кризис трёх лет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/>
              <a:t>Я негативен и упрям,</a:t>
            </a:r>
          </a:p>
          <a:p>
            <a:pPr algn="just">
              <a:buNone/>
            </a:pPr>
            <a:r>
              <a:rPr lang="ru-RU" b="1" dirty="0" smtClean="0"/>
              <a:t>Строптив и своеволен,</a:t>
            </a:r>
          </a:p>
          <a:p>
            <a:pPr algn="just">
              <a:buNone/>
            </a:pPr>
            <a:r>
              <a:rPr lang="ru-RU" b="1" dirty="0" smtClean="0"/>
              <a:t>Средою социальной я</a:t>
            </a:r>
          </a:p>
          <a:p>
            <a:pPr algn="just">
              <a:buNone/>
            </a:pPr>
            <a:r>
              <a:rPr lang="ru-RU" b="1" dirty="0" smtClean="0"/>
              <a:t>Ужасно недоволен.</a:t>
            </a:r>
          </a:p>
          <a:p>
            <a:pPr algn="just">
              <a:buNone/>
            </a:pPr>
            <a:r>
              <a:rPr lang="ru-RU" b="1" dirty="0" smtClean="0"/>
              <a:t>Вы не даете мне шагнуть,</a:t>
            </a:r>
          </a:p>
          <a:p>
            <a:pPr algn="just">
              <a:buNone/>
            </a:pPr>
            <a:r>
              <a:rPr lang="ru-RU" b="1" dirty="0" smtClean="0"/>
              <a:t>Всегда помочь готовы.</a:t>
            </a:r>
          </a:p>
          <a:p>
            <a:pPr algn="just">
              <a:buNone/>
            </a:pPr>
            <a:r>
              <a:rPr lang="ru-RU" b="1" dirty="0" smtClean="0"/>
              <a:t>О боже! Как же тяжелы</a:t>
            </a:r>
          </a:p>
          <a:p>
            <a:pPr algn="just">
              <a:buNone/>
            </a:pPr>
            <a:r>
              <a:rPr lang="ru-RU" b="1" dirty="0" smtClean="0"/>
              <a:t>Сердечные оковы.</a:t>
            </a:r>
          </a:p>
          <a:p>
            <a:pPr algn="just">
              <a:buNone/>
            </a:pPr>
            <a:r>
              <a:rPr lang="ru-RU" b="1" dirty="0" smtClean="0"/>
              <a:t>Система «Я» кипит во мне,</a:t>
            </a:r>
          </a:p>
          <a:p>
            <a:pPr algn="just">
              <a:buNone/>
            </a:pPr>
            <a:r>
              <a:rPr lang="ru-RU" b="1" dirty="0" smtClean="0"/>
              <a:t>Хочу кричать повсюду:</a:t>
            </a:r>
          </a:p>
          <a:p>
            <a:pPr>
              <a:buNone/>
            </a:pPr>
            <a:r>
              <a:rPr lang="ru-RU" b="1" dirty="0" smtClean="0"/>
              <a:t>Я - самость, братцы, я живу,</a:t>
            </a:r>
          </a:p>
          <a:p>
            <a:pPr algn="just">
              <a:buNone/>
            </a:pPr>
            <a:r>
              <a:rPr lang="ru-RU" b="1" dirty="0" smtClean="0"/>
              <a:t>Хочу! Могу! И буду!</a:t>
            </a:r>
          </a:p>
          <a:p>
            <a:pPr algn="just">
              <a:buNone/>
            </a:pPr>
            <a:endParaRPr lang="ru-RU" b="1" dirty="0"/>
          </a:p>
        </p:txBody>
      </p:sp>
      <p:pic>
        <p:nvPicPr>
          <p:cNvPr id="5" name="Содержимое 4" descr="http://www.psychologos.ru/images/9/95/Krizis_rebenka_3-h_let-2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714488"/>
            <a:ext cx="271464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Семизвездие кризиса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/>
              <a:t>       Отечественный </a:t>
            </a:r>
            <a:r>
              <a:rPr lang="ru-RU" sz="1600" b="1" dirty="0"/>
              <a:t>учёный, психолог - </a:t>
            </a:r>
            <a:r>
              <a:rPr lang="ru-RU" sz="1600" b="1" dirty="0" err="1"/>
              <a:t>Л.Выготский</a:t>
            </a:r>
            <a:r>
              <a:rPr lang="ru-RU" sz="1600" b="1" dirty="0"/>
              <a:t> описал основные симптомы, которые характерны для поведения ребенка в период кризиса 3 лет, составляющие так называемое «семизвездие».</a:t>
            </a:r>
          </a:p>
          <a:p>
            <a:endParaRPr lang="ru-RU" dirty="0"/>
          </a:p>
        </p:txBody>
      </p:sp>
      <p:pic>
        <p:nvPicPr>
          <p:cNvPr id="5" name="Содержимое 4" descr="LSVygotsky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143248"/>
            <a:ext cx="2500330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кризис 3 лет, кризис 3 лет у ребенка, 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85926"/>
            <a:ext cx="371477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Негативизм </a:t>
            </a:r>
            <a:r>
              <a:rPr lang="ru-RU" sz="2400" b="1" dirty="0">
                <a:solidFill>
                  <a:schemeClr val="bg1"/>
                </a:solidFill>
              </a:rPr>
              <a:t>- это лишенное разумных оснований сопротивление ребенка оказываемым на него воздействиям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" name="Содержимое 4" descr="Детский негативизм. Советы родителям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Похожее изображение">
            <a:hlinkClick r:id="rId4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85926"/>
            <a:ext cx="4038600" cy="359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Значение для развития личности ребёнка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/>
              <a:t>+</a:t>
            </a:r>
            <a:endParaRPr lang="ru-RU" dirty="0"/>
          </a:p>
          <a:p>
            <a:pPr lvl="0"/>
            <a:r>
              <a:rPr lang="ru-RU" dirty="0"/>
              <a:t> у ребенка появляется свое мнение;</a:t>
            </a:r>
          </a:p>
          <a:p>
            <a:pPr lvl="0"/>
            <a:r>
              <a:rPr lang="ru-RU" dirty="0"/>
              <a:t>он начинает ориентироваться на собственные </a:t>
            </a:r>
            <a:r>
              <a:rPr lang="ru-RU" dirty="0" smtClean="0"/>
              <a:t>решения;</a:t>
            </a:r>
            <a:endParaRPr lang="ru-RU" dirty="0"/>
          </a:p>
          <a:p>
            <a:pPr lvl="0"/>
            <a:r>
              <a:rPr lang="ru-RU" dirty="0"/>
              <a:t>он становится более самостоятельным и более «отдельным» от родителей (сепарация).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 -</a:t>
            </a:r>
            <a:endParaRPr lang="ru-RU" dirty="0"/>
          </a:p>
          <a:p>
            <a:pPr lvl="0"/>
            <a:r>
              <a:rPr lang="ru-RU" dirty="0" smtClean="0"/>
              <a:t>стремление </a:t>
            </a:r>
            <a:r>
              <a:rPr lang="ru-RU" dirty="0"/>
              <a:t>ребёнка сделать наоборот, даже вопреки своему </a:t>
            </a:r>
            <a:r>
              <a:rPr lang="ru-RU" dirty="0" smtClean="0"/>
              <a:t>желанию;</a:t>
            </a:r>
            <a:endParaRPr lang="ru-RU" dirty="0"/>
          </a:p>
          <a:p>
            <a:pPr lvl="0"/>
            <a:r>
              <a:rPr lang="ru-RU" dirty="0" smtClean="0"/>
              <a:t>сложно </a:t>
            </a:r>
            <a:r>
              <a:rPr lang="ru-RU" dirty="0"/>
              <a:t>и ребёнку и родителям.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Упрямство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это «такая реакция ребенка, когда он настаивает на чем-либо НЕ потому, что ему этого сильно хочется, а потому, что он это потребовал», то есть реакция не на предложение, а на свое собственное решение.</a:t>
            </a:r>
            <a:endParaRPr lang="ru-RU" dirty="0"/>
          </a:p>
        </p:txBody>
      </p:sp>
      <p:pic>
        <p:nvPicPr>
          <p:cNvPr id="6" name="Содержимое 5" descr="Картинки по запросу упрямство ребёнка 3 лет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32147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Положительный момент: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    </a:t>
            </a:r>
          </a:p>
          <a:p>
            <a:pPr algn="just">
              <a:buNone/>
            </a:pPr>
            <a:r>
              <a:rPr lang="ru-RU" sz="3600" dirty="0"/>
              <a:t> </a:t>
            </a:r>
            <a:r>
              <a:rPr lang="ru-RU" sz="3600" dirty="0" smtClean="0"/>
              <a:t>  Ребенок </a:t>
            </a:r>
            <a:r>
              <a:rPr lang="ru-RU" sz="3600" dirty="0"/>
              <a:t>таким образом учится настаивать на своем первоначальном решении, развивается такое качество как ВОЛЯ, без которого нам, взрослым людям, невозможно жить в обществе.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814</Words>
  <Application>Microsoft Office PowerPoint</Application>
  <PresentationFormat>Экран (4:3)</PresentationFormat>
  <Paragraphs>91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«Кризис трёх лет»</vt:lpstr>
      <vt:lpstr>Психологический портрет ребёнка третьего года жизни</vt:lpstr>
      <vt:lpstr>Возникновение кризиса трёх лет</vt:lpstr>
      <vt:lpstr>Кризис трёх лет</vt:lpstr>
      <vt:lpstr>Семизвездие кризиса</vt:lpstr>
      <vt:lpstr>Негативизм - это лишенное разумных оснований сопротивление ребенка оказываемым на него воздействиям. </vt:lpstr>
      <vt:lpstr>Значение для развития личности ребёнка </vt:lpstr>
      <vt:lpstr>Упрямство</vt:lpstr>
      <vt:lpstr>Положительный момент: </vt:lpstr>
      <vt:lpstr>Строптивость - неподчинение </vt:lpstr>
      <vt:lpstr>Положительный момент:</vt:lpstr>
      <vt:lpstr>Своеволие или «Я-сам»</vt:lpstr>
      <vt:lpstr>Положительная сторона симптома </vt:lpstr>
      <vt:lpstr>Протест - бунт</vt:lpstr>
      <vt:lpstr>Положительная сторона симптома</vt:lpstr>
      <vt:lpstr> Обесценивание – ребенок начинает ругаться, дразнить и обзывать родителей.  </vt:lpstr>
      <vt:lpstr>Деспотизм</vt:lpstr>
      <vt:lpstr>Влияние симптома на развитие личности ребёнка</vt:lpstr>
      <vt:lpstr>Правило мудрых родителей:</vt:lpstr>
      <vt:lpstr>Задание для взрослых:</vt:lpstr>
      <vt:lpstr>Презентация PowerPoint</vt:lpstr>
      <vt:lpstr>Благодарим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«Кризис трёх лет»</dc:title>
  <dc:creator>Пользователь Windows</dc:creator>
  <cp:lastModifiedBy>PC</cp:lastModifiedBy>
  <cp:revision>24</cp:revision>
  <dcterms:created xsi:type="dcterms:W3CDTF">2018-03-20T15:39:38Z</dcterms:created>
  <dcterms:modified xsi:type="dcterms:W3CDTF">2023-09-21T07:51:44Z</dcterms:modified>
</cp:coreProperties>
</file>